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FB1F684-6ECF-44FA-8207-12FA6BC5AF78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169EA28-FEAC-4EE9-9CC8-2F95301C16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Chemistry, Matter and Life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92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Acids, Bases and salts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Compounds are chemical substances with specific properties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Acid can donate hydrogen ion (H+) 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Base (alkali) can accept hydrogen ion (H+)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Salt is formed by a reaction between an acid and a base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62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ph</a:t>
            </a:r>
            <a:r>
              <a:rPr lang="en-US" dirty="0" smtClean="0"/>
              <a:t>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962400" cy="43735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Represents relative concentrations of hydrogen and hydroxide ions in a solution</a:t>
            </a:r>
          </a:p>
          <a:p>
            <a:r>
              <a:rPr lang="en-US" dirty="0">
                <a:solidFill>
                  <a:srgbClr val="000000"/>
                </a:solidFill>
              </a:rPr>
              <a:t>Scale from 0 (most acidic) to 14 (most basic)</a:t>
            </a:r>
          </a:p>
          <a:p>
            <a:r>
              <a:rPr lang="en-US" dirty="0">
                <a:solidFill>
                  <a:srgbClr val="000000"/>
                </a:solidFill>
              </a:rPr>
              <a:t>Each unit represents a 10-fold change</a:t>
            </a:r>
          </a:p>
          <a:p>
            <a:r>
              <a:rPr lang="en-US" dirty="0">
                <a:solidFill>
                  <a:srgbClr val="000000"/>
                </a:solidFill>
              </a:rPr>
              <a:t>Body fluids usually 7.35-7.45 pH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5"/>
          <a:stretch>
            <a:fillRect/>
          </a:stretch>
        </p:blipFill>
        <p:spPr bwMode="auto">
          <a:xfrm>
            <a:off x="5138222" y="1376362"/>
            <a:ext cx="4024313" cy="548163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7890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Chemicals that prevent sharp changes in hydrogen ion concentration and maintain relatively constant pH in body fluids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Blood is a good chemical buffer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89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 and radioactivity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Elements can exist in several forms (isotopes).</a:t>
            </a:r>
          </a:p>
          <a:p>
            <a:r>
              <a:rPr lang="en-US" dirty="0">
                <a:solidFill>
                  <a:srgbClr val="000000"/>
                </a:solidFill>
              </a:rPr>
              <a:t>Same number of protons and electrons</a:t>
            </a:r>
          </a:p>
          <a:p>
            <a:r>
              <a:rPr lang="en-US" dirty="0">
                <a:solidFill>
                  <a:srgbClr val="000000"/>
                </a:solidFill>
              </a:rPr>
              <a:t>Different number of neutrons</a:t>
            </a:r>
          </a:p>
          <a:p>
            <a:r>
              <a:rPr lang="en-US" dirty="0">
                <a:solidFill>
                  <a:srgbClr val="000000"/>
                </a:solidFill>
              </a:rPr>
              <a:t>Different atomic weights</a:t>
            </a:r>
          </a:p>
          <a:p>
            <a:r>
              <a:rPr lang="en-US" dirty="0">
                <a:solidFill>
                  <a:srgbClr val="000000"/>
                </a:solidFill>
              </a:rPr>
              <a:t>May be stable or unstable (radioactive)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605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radioactivity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Radioisotopes are the rays given off by some radioactive elements.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Can penetrate and destroy cancer cells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Can aid in diagnosis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X-rays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Tracers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22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in living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Living matter contains 26 of 92 natural elements.</a:t>
            </a:r>
          </a:p>
          <a:p>
            <a:r>
              <a:rPr lang="en-US" dirty="0">
                <a:solidFill>
                  <a:srgbClr val="000000"/>
                </a:solidFill>
              </a:rPr>
              <a:t>96% of body weight—four elements</a:t>
            </a:r>
          </a:p>
          <a:p>
            <a:r>
              <a:rPr lang="en-US" dirty="0">
                <a:solidFill>
                  <a:srgbClr val="000000"/>
                </a:solidFill>
              </a:rPr>
              <a:t>4% of body weight—nine elements</a:t>
            </a:r>
          </a:p>
          <a:p>
            <a:r>
              <a:rPr lang="en-US" dirty="0">
                <a:solidFill>
                  <a:srgbClr val="000000"/>
                </a:solidFill>
              </a:rPr>
              <a:t>0.1% of body weight—13 elements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67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Chemical compounds that characterize living things</a:t>
            </a:r>
          </a:p>
          <a:p>
            <a:r>
              <a:rPr lang="en-US" dirty="0">
                <a:solidFill>
                  <a:srgbClr val="000000"/>
                </a:solidFill>
              </a:rPr>
              <a:t>Contain carbon, hydrogen, and oxygen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Carbohydrates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Lipids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Proteins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0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Carbohydrates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Polysaccharides are broken down into monosaccharides to form glucose- which is broken down for and used for fuel</a:t>
            </a:r>
          </a:p>
          <a:p>
            <a:endParaRPr lang="en-US" smtClean="0"/>
          </a:p>
          <a:p>
            <a:r>
              <a:rPr lang="en-US" smtClean="0"/>
              <a:t>Glycogen is stored in liver and skeletal muscles</a:t>
            </a:r>
          </a:p>
          <a:p>
            <a:r>
              <a:rPr lang="en-US" smtClean="0"/>
              <a:t>Glycogenesis- making glycogen from glucose</a:t>
            </a:r>
          </a:p>
          <a:p>
            <a:r>
              <a:rPr lang="en-US" smtClean="0"/>
              <a:t>Glycogenolysis- breaking down glycogen to make glucose</a:t>
            </a:r>
          </a:p>
        </p:txBody>
      </p:sp>
    </p:spTree>
    <p:extLst>
      <p:ext uri="{BB962C8B-B14F-4D97-AF65-F5344CB8AC3E}">
        <p14:creationId xmlns:p14="http://schemas.microsoft.com/office/powerpoint/2010/main" val="427972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Lipids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Fatty Acids can be saturated or unsaturated</a:t>
            </a:r>
          </a:p>
          <a:p>
            <a:r>
              <a:rPr lang="en-US" smtClean="0"/>
              <a:t>Unsaturated can be omega-3 or omega-4 fatty acids</a:t>
            </a:r>
          </a:p>
          <a:p>
            <a:pPr lvl="1"/>
            <a:r>
              <a:rPr lang="en-US" smtClean="0"/>
              <a:t>Important health implications</a:t>
            </a:r>
          </a:p>
          <a:p>
            <a:pPr lvl="1">
              <a:buFont typeface="Arial" charset="0"/>
              <a:buNone/>
            </a:pPr>
            <a:endParaRPr lang="en-US" smtClean="0"/>
          </a:p>
          <a:p>
            <a:pPr lvl="1">
              <a:buFont typeface="Arial" charset="0"/>
              <a:buNone/>
            </a:pPr>
            <a:r>
              <a:rPr lang="en-US" smtClean="0"/>
              <a:t>Fatty acids and glycerol are the preferred fuel source for many tissues</a:t>
            </a:r>
          </a:p>
        </p:txBody>
      </p:sp>
    </p:spTree>
    <p:extLst>
      <p:ext uri="{BB962C8B-B14F-4D97-AF65-F5344CB8AC3E}">
        <p14:creationId xmlns:p14="http://schemas.microsoft.com/office/powerpoint/2010/main" val="992493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Most abundant macromolecule in the body</a:t>
            </a:r>
          </a:p>
          <a:p>
            <a:r>
              <a:rPr lang="en-US" smtClean="0"/>
              <a:t>Contain CHON</a:t>
            </a:r>
          </a:p>
          <a:p>
            <a:r>
              <a:rPr lang="en-US" smtClean="0"/>
              <a:t>Made of amino acids</a:t>
            </a:r>
          </a:p>
          <a:p>
            <a:pPr lvl="1"/>
            <a:r>
              <a:rPr lang="en-US" smtClean="0"/>
              <a:t>20 amino acids</a:t>
            </a:r>
          </a:p>
          <a:p>
            <a:pPr lvl="1"/>
            <a:r>
              <a:rPr lang="en-US" smtClean="0"/>
              <a:t>Essential vs nonessential</a:t>
            </a:r>
          </a:p>
        </p:txBody>
      </p:sp>
    </p:spTree>
    <p:extLst>
      <p:ext uri="{BB962C8B-B14F-4D97-AF65-F5344CB8AC3E}">
        <p14:creationId xmlns:p14="http://schemas.microsoft.com/office/powerpoint/2010/main" val="102406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2-1 reviews all of the important elements you should be familiar with.</a:t>
            </a:r>
          </a:p>
          <a:p>
            <a:endParaRPr lang="en-US" dirty="0"/>
          </a:p>
          <a:p>
            <a:r>
              <a:rPr lang="en-US" dirty="0" smtClean="0"/>
              <a:t>Most important to living things (and this class) are:</a:t>
            </a:r>
          </a:p>
          <a:p>
            <a:r>
              <a:rPr lang="en-US" dirty="0" smtClean="0"/>
              <a:t>CHNOPS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261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Major Functions of Protein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Support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Structural Protein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Movement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Contractile Protein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Transport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Transport (carrier)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Buffering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Regulation of pH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Metabolic Regulation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Enzymes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Coordination and Control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Hormones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Defense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Antibodies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21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9154" name="Content Placeholder 3" descr="02_21Figure_0-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0"/>
            <a:ext cx="8229600" cy="3733800"/>
          </a:xfrm>
        </p:spPr>
      </p:pic>
      <p:sp>
        <p:nvSpPr>
          <p:cNvPr id="49155" name="TextBox 6"/>
          <p:cNvSpPr txBox="1">
            <a:spLocks noChangeArrowheads="1"/>
          </p:cNvSpPr>
          <p:nvPr/>
        </p:nvSpPr>
        <p:spPr bwMode="auto">
          <a:xfrm>
            <a:off x="533400" y="4343400"/>
            <a:ext cx="777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Enzymes are catalysts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Proteins that are not changed or used up in a reaction</a:t>
            </a:r>
          </a:p>
          <a:p>
            <a:pPr lvl="1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Specific to a substrate</a:t>
            </a:r>
          </a:p>
          <a:p>
            <a:pPr lvl="1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Limited by their saturation</a:t>
            </a:r>
          </a:p>
          <a:p>
            <a:pPr lvl="1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Regulated by chemicals and hormones</a:t>
            </a:r>
          </a:p>
          <a:p>
            <a:pPr lvl="1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Can be denatured by changes in temperature or pH</a:t>
            </a:r>
          </a:p>
        </p:txBody>
      </p:sp>
    </p:spTree>
    <p:extLst>
      <p:ext uri="{BB962C8B-B14F-4D97-AF65-F5344CB8AC3E}">
        <p14:creationId xmlns:p14="http://schemas.microsoft.com/office/powerpoint/2010/main" val="3761777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are different kinds of atoms.  They are unique because of the number of PROTONS they contain.</a:t>
            </a:r>
          </a:p>
          <a:p>
            <a:endParaRPr lang="en-US" dirty="0"/>
          </a:p>
          <a:p>
            <a:r>
              <a:rPr lang="en-US" dirty="0" smtClean="0"/>
              <a:t>All atoms are made of PROTONS, NEUTRONS and ELECTRONS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5"/>
          <a:stretch>
            <a:fillRect/>
          </a:stretch>
        </p:blipFill>
        <p:spPr bwMode="auto">
          <a:xfrm>
            <a:off x="5867400" y="4175468"/>
            <a:ext cx="2674076" cy="267017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413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and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Since electrons circle the nucleus they are the particles that are involved in creating chemical bonds. 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The outermost electrons  are located in the outermost energy level, which typically wants to be filled with 8 electrons. 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If an atom only has 5 electrons in its outermost energy level, it will want to find 3 more electrons to share.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0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Molecules and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molecule is formed when two or more atoms are bonded together.</a:t>
            </a:r>
          </a:p>
          <a:p>
            <a:endParaRPr lang="en-US" dirty="0"/>
          </a:p>
          <a:p>
            <a:r>
              <a:rPr lang="en-US" dirty="0" smtClean="0"/>
              <a:t>A compound is a special type of molecule that is made of two or more different elements. (example:  H</a:t>
            </a:r>
            <a:r>
              <a:rPr lang="en-US" baseline="-25000" dirty="0" smtClean="0"/>
              <a:t>2</a:t>
            </a:r>
            <a:r>
              <a:rPr lang="en-US" dirty="0" smtClean="0"/>
              <a:t>O, CO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80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Most abundant compound in body</a:t>
            </a:r>
          </a:p>
          <a:p>
            <a:r>
              <a:rPr lang="en-US" dirty="0">
                <a:solidFill>
                  <a:srgbClr val="000000"/>
                </a:solidFill>
              </a:rPr>
              <a:t>Critical in all physiologic processes in body tissues</a:t>
            </a:r>
          </a:p>
          <a:p>
            <a:r>
              <a:rPr lang="en-US" dirty="0">
                <a:solidFill>
                  <a:srgbClr val="000000"/>
                </a:solidFill>
              </a:rPr>
              <a:t>Deficiency (dehydration) can threaten health</a:t>
            </a:r>
          </a:p>
          <a:p>
            <a:r>
              <a:rPr lang="en-US" dirty="0">
                <a:solidFill>
                  <a:srgbClr val="000000"/>
                </a:solidFill>
              </a:rPr>
              <a:t>Universal solvent</a:t>
            </a:r>
          </a:p>
          <a:p>
            <a:r>
              <a:rPr lang="en-US" dirty="0">
                <a:solidFill>
                  <a:srgbClr val="000000"/>
                </a:solidFill>
              </a:rPr>
              <a:t>Stable liquid at ordinary temperatures</a:t>
            </a:r>
          </a:p>
          <a:p>
            <a:r>
              <a:rPr lang="en-US" dirty="0">
                <a:solidFill>
                  <a:srgbClr val="000000"/>
                </a:solidFill>
              </a:rPr>
              <a:t>Participates in chemical reactions in body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60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Solution components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Indistinguishable from one another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Evenly distributed throughout (homogeneous)</a:t>
            </a:r>
          </a:p>
          <a:p>
            <a:pPr lvl="1">
              <a:lnSpc>
                <a:spcPct val="7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Suspension components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Separate from solvent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Settle out (heterogeneous or non-uniform)</a:t>
            </a:r>
          </a:p>
          <a:p>
            <a:pPr>
              <a:lnSpc>
                <a:spcPct val="7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2000" dirty="0">
                <a:solidFill>
                  <a:srgbClr val="000000"/>
                </a:solidFill>
              </a:rPr>
              <a:t>Colloid components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Separate from solvent</a:t>
            </a:r>
          </a:p>
          <a:p>
            <a:pPr lvl="1"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</a:rPr>
              <a:t>Evenly distributed throughout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0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800600" cy="437356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Electrons transferred between atoms form ionic bonds.</a:t>
            </a:r>
          </a:p>
          <a:p>
            <a:r>
              <a:rPr lang="en-US" dirty="0">
                <a:solidFill>
                  <a:srgbClr val="000000"/>
                </a:solidFill>
              </a:rPr>
              <a:t>Electrolytes— ionic bonds form compounds that release ions when they are in solution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Influence homeostasis (stable condition of normal organism)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Conduct electronic current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E:\Projects\IRCD\Cohen 9e\Images for PPTs\Resized\2.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2" y="1447800"/>
            <a:ext cx="2651125" cy="488632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5910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3434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A chemical bond in which atoms share electrons</a:t>
            </a:r>
          </a:p>
          <a:p>
            <a:r>
              <a:rPr lang="en-US" dirty="0">
                <a:solidFill>
                  <a:srgbClr val="000000"/>
                </a:solidFill>
              </a:rPr>
              <a:t>Non-polar covalent bond</a:t>
            </a:r>
          </a:p>
          <a:p>
            <a:r>
              <a:rPr lang="en-US" dirty="0">
                <a:solidFill>
                  <a:srgbClr val="000000"/>
                </a:solidFill>
              </a:rPr>
              <a:t>Polar covalent bond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28" y="3962400"/>
            <a:ext cx="4176159" cy="27178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40854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</TotalTime>
  <Words>656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Apothecary</vt:lpstr>
      <vt:lpstr>Chapter 2</vt:lpstr>
      <vt:lpstr>Elements</vt:lpstr>
      <vt:lpstr>Atoms</vt:lpstr>
      <vt:lpstr>Electron and bonding</vt:lpstr>
      <vt:lpstr>Molecules and compounds</vt:lpstr>
      <vt:lpstr>Water</vt:lpstr>
      <vt:lpstr>Mixtures</vt:lpstr>
      <vt:lpstr>Chemical bonds</vt:lpstr>
      <vt:lpstr>Covalent Bonds</vt:lpstr>
      <vt:lpstr>Acids, Bases and salts</vt:lpstr>
      <vt:lpstr>The ph scale</vt:lpstr>
      <vt:lpstr>Buffers</vt:lpstr>
      <vt:lpstr>Isotopes and radioactivity</vt:lpstr>
      <vt:lpstr>Uses of radioactivity</vt:lpstr>
      <vt:lpstr>Chemistry in living things</vt:lpstr>
      <vt:lpstr>Organic compounds</vt:lpstr>
      <vt:lpstr>Carbohydrates</vt:lpstr>
      <vt:lpstr>Lipids</vt:lpstr>
      <vt:lpstr>Proteins</vt:lpstr>
      <vt:lpstr>Major Functions of Protein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Jamie Batts</dc:creator>
  <cp:lastModifiedBy>Jamie Batts</cp:lastModifiedBy>
  <cp:revision>2</cp:revision>
  <dcterms:created xsi:type="dcterms:W3CDTF">2011-08-04T17:53:55Z</dcterms:created>
  <dcterms:modified xsi:type="dcterms:W3CDTF">2011-08-04T18:11:12Z</dcterms:modified>
</cp:coreProperties>
</file>